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60" r:id="rId3"/>
    <p:sldId id="257" r:id="rId4"/>
    <p:sldId id="258" r:id="rId5"/>
    <p:sldId id="259" r:id="rId6"/>
    <p:sldId id="261" r:id="rId7"/>
    <p:sldId id="262" r:id="rId8"/>
    <p:sldId id="263" r:id="rId9"/>
    <p:sldId id="265" r:id="rId10"/>
    <p:sldId id="266" r:id="rId11"/>
    <p:sldId id="267" r:id="rId12"/>
    <p:sldId id="275" r:id="rId13"/>
    <p:sldId id="273" r:id="rId14"/>
    <p:sldId id="274" r:id="rId15"/>
    <p:sldId id="271" r:id="rId16"/>
    <p:sldId id="272" r:id="rId17"/>
    <p:sldId id="270"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111431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237494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636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304258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604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405652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277132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9535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127179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BDC600-9959-41D7-AD99-296AF0D46318}" type="datetimeFigureOut">
              <a:rPr lang="nl-NL" smtClean="0"/>
              <a:t>30-9-2024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60065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FBDC600-9959-41D7-AD99-296AF0D46318}" type="datetimeFigureOut">
              <a:rPr lang="nl-NL" smtClean="0"/>
              <a:t>30-9-2024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128459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BDC600-9959-41D7-AD99-296AF0D46318}" type="datetimeFigureOut">
              <a:rPr lang="nl-NL" smtClean="0"/>
              <a:t>30-9-2024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222837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FBDC600-9959-41D7-AD99-296AF0D46318}" type="datetimeFigureOut">
              <a:rPr lang="nl-NL" smtClean="0"/>
              <a:t>30-9-2024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49896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DC600-9959-41D7-AD99-296AF0D46318}" type="datetimeFigureOut">
              <a:rPr lang="nl-NL" smtClean="0"/>
              <a:t>30-9-2024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348510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BDC600-9959-41D7-AD99-296AF0D46318}" type="datetimeFigureOut">
              <a:rPr lang="nl-NL" smtClean="0"/>
              <a:t>30-9-2024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24460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BDC600-9959-41D7-AD99-296AF0D46318}" type="datetimeFigureOut">
              <a:rPr lang="nl-NL" smtClean="0"/>
              <a:t>30-9-2024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F8511B0-EA40-4F7A-8E4F-ACE74254AD39}" type="slidenum">
              <a:rPr lang="nl-NL" smtClean="0"/>
              <a:t>‹nr.›</a:t>
            </a:fld>
            <a:endParaRPr lang="nl-NL"/>
          </a:p>
        </p:txBody>
      </p:sp>
    </p:spTree>
    <p:extLst>
      <p:ext uri="{BB962C8B-B14F-4D97-AF65-F5344CB8AC3E}">
        <p14:creationId xmlns:p14="http://schemas.microsoft.com/office/powerpoint/2010/main" val="203407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BDC600-9959-41D7-AD99-296AF0D46318}" type="datetimeFigureOut">
              <a:rPr lang="nl-NL" smtClean="0"/>
              <a:t>30-9-2024</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8511B0-EA40-4F7A-8E4F-ACE74254AD39}" type="slidenum">
              <a:rPr lang="nl-NL" smtClean="0"/>
              <a:t>‹nr.›</a:t>
            </a:fld>
            <a:endParaRPr lang="nl-NL"/>
          </a:p>
        </p:txBody>
      </p:sp>
    </p:spTree>
    <p:extLst>
      <p:ext uri="{BB962C8B-B14F-4D97-AF65-F5344CB8AC3E}">
        <p14:creationId xmlns:p14="http://schemas.microsoft.com/office/powerpoint/2010/main" val="421561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edereenzorgtindewijk.nl/" TargetMode="External"/><Relationship Id="rId2" Type="http://schemas.openxmlformats.org/officeDocument/2006/relationships/hyperlink" Target="http://www.iedereenzorgt.nl/"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de/foto/alt-frau-mann-menschen-3476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169686&amp;picture=dancers-2" TargetMode="Externa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2F269-D9FD-BB11-4359-C19DB02EE383}"/>
              </a:ext>
            </a:extLst>
          </p:cNvPr>
          <p:cNvSpPr>
            <a:spLocks noGrp="1"/>
          </p:cNvSpPr>
          <p:nvPr>
            <p:ph type="ctrTitle"/>
          </p:nvPr>
        </p:nvSpPr>
        <p:spPr>
          <a:xfrm>
            <a:off x="2397211" y="1436236"/>
            <a:ext cx="5074507" cy="2298357"/>
          </a:xfrm>
        </p:spPr>
        <p:txBody>
          <a:bodyPr>
            <a:normAutofit/>
          </a:bodyPr>
          <a:lstStyle/>
          <a:p>
            <a:r>
              <a:rPr lang="nl-NL" dirty="0">
                <a:solidFill>
                  <a:schemeClr val="tx1"/>
                </a:solidFill>
              </a:rPr>
              <a:t>THEMA-AVOND </a:t>
            </a:r>
            <a:br>
              <a:rPr lang="nl-NL" dirty="0">
                <a:solidFill>
                  <a:schemeClr val="tx1"/>
                </a:solidFill>
              </a:rPr>
            </a:br>
            <a:r>
              <a:rPr lang="nl-NL" dirty="0">
                <a:solidFill>
                  <a:schemeClr val="tx1"/>
                </a:solidFill>
              </a:rPr>
              <a:t>ZORG OP MAAT     </a:t>
            </a:r>
          </a:p>
        </p:txBody>
      </p:sp>
      <p:sp>
        <p:nvSpPr>
          <p:cNvPr id="3" name="Ondertitel 2">
            <a:extLst>
              <a:ext uri="{FF2B5EF4-FFF2-40B4-BE49-F238E27FC236}">
                <a16:creationId xmlns:a16="http://schemas.microsoft.com/office/drawing/2014/main" id="{7D955ABA-1763-A68A-F4AF-60CD66B675F1}"/>
              </a:ext>
            </a:extLst>
          </p:cNvPr>
          <p:cNvSpPr>
            <a:spLocks noGrp="1"/>
          </p:cNvSpPr>
          <p:nvPr>
            <p:ph type="subTitle" idx="1"/>
          </p:nvPr>
        </p:nvSpPr>
        <p:spPr>
          <a:xfrm>
            <a:off x="1507067" y="4050833"/>
            <a:ext cx="7766936" cy="1509708"/>
          </a:xfrm>
        </p:spPr>
        <p:txBody>
          <a:bodyPr>
            <a:normAutofit lnSpcReduction="10000"/>
          </a:bodyPr>
          <a:lstStyle/>
          <a:p>
            <a:r>
              <a:rPr lang="nl-NL" dirty="0">
                <a:solidFill>
                  <a:srgbClr val="002060"/>
                </a:solidFill>
              </a:rPr>
              <a:t> 24 SEPTEMBER 2024</a:t>
            </a:r>
          </a:p>
          <a:p>
            <a:r>
              <a:rPr lang="nl-NL" dirty="0">
                <a:solidFill>
                  <a:srgbClr val="002060"/>
                </a:solidFill>
              </a:rPr>
              <a:t>Dorpshuis Zijtaart</a:t>
            </a:r>
          </a:p>
          <a:p>
            <a:r>
              <a:rPr lang="nl-NL" dirty="0">
                <a:solidFill>
                  <a:srgbClr val="002060"/>
                </a:solidFill>
              </a:rPr>
              <a:t>Jan den Biggelaar</a:t>
            </a:r>
          </a:p>
          <a:p>
            <a:r>
              <a:rPr lang="nl-NL" dirty="0">
                <a:solidFill>
                  <a:srgbClr val="002060"/>
                </a:solidFill>
              </a:rPr>
              <a:t>Linda van de Ven  </a:t>
            </a:r>
          </a:p>
        </p:txBody>
      </p:sp>
    </p:spTree>
    <p:extLst>
      <p:ext uri="{BB962C8B-B14F-4D97-AF65-F5344CB8AC3E}">
        <p14:creationId xmlns:p14="http://schemas.microsoft.com/office/powerpoint/2010/main" val="381544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E249006C-00F6-784C-D1C8-6B0F50807D58}"/>
              </a:ext>
            </a:extLst>
          </p:cNvPr>
          <p:cNvSpPr txBox="1"/>
          <p:nvPr/>
        </p:nvSpPr>
        <p:spPr>
          <a:xfrm>
            <a:off x="3051110" y="766685"/>
            <a:ext cx="6102220" cy="5333961"/>
          </a:xfrm>
          <a:prstGeom prst="rect">
            <a:avLst/>
          </a:prstGeom>
          <a:noFill/>
        </p:spPr>
        <p:txBody>
          <a:bodyPr wrap="square">
            <a:spAutoFit/>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belasting voor partner en familie is groot dus daar is ook de nodige ondersteuning die ook echt aan te raden is. Dan kom je bij</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400" b="1" kern="100" dirty="0">
                <a:effectLst/>
                <a:latin typeface="Calibri" panose="020F0502020204030204" pitchFamily="34" charset="0"/>
                <a:ea typeface="Calibri" panose="020F0502020204030204" pitchFamily="34" charset="0"/>
                <a:cs typeface="Times New Roman" panose="02020603050405020304" pitchFamily="18" charset="0"/>
              </a:rPr>
              <a:t>Maatschappelijk werk, bv Ons Welzijn regio Veghel</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Ondersteunende gesprekken, uitleg over het omgaan met de veranderende partner/ ouder en mogelijkheden als alleen of samen een keer naar</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800" b="1" kern="100" dirty="0" err="1">
                <a:effectLst/>
                <a:latin typeface="Calibri" panose="020F0502020204030204" pitchFamily="34" charset="0"/>
                <a:ea typeface="Calibri" panose="020F0502020204030204" pitchFamily="34" charset="0"/>
                <a:cs typeface="Times New Roman" panose="02020603050405020304" pitchFamily="18" charset="0"/>
              </a:rPr>
              <a:t>Alzheimercafe</a:t>
            </a: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 in Uden of Veghel</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te gaan. Daar wordt meestal plenair op allerlei manieren uitleg en ondersteuning gegeven. Dat kan ook nog onvoldoende zijn zodat er in sommige gevallen de begeleiding wordt gevraagd van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POH-GGZ/ouderenzorg van de praktijk of</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Psycholoog na verwijzing huisarts.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Ergotherapie iom en na verwijzing huisarts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Fysiotherapie idem</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53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D843ECD-DA67-80EE-E6EE-80AC0644FA26}"/>
              </a:ext>
            </a:extLst>
          </p:cNvPr>
          <p:cNvSpPr txBox="1"/>
          <p:nvPr/>
        </p:nvSpPr>
        <p:spPr>
          <a:xfrm>
            <a:off x="3051110" y="1114344"/>
            <a:ext cx="6102220" cy="4638642"/>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Fysiotherapie idem</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Evaluaties volgen bij MDO= multidisciplinair overleg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Waar dan vervolgstappen uit volgen. Dat kan bij progressie van het beeld en ook bij nog thuiswonende cliënten de aanvraag zijn van de Wet Langdurige Zorg</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WLZ aanvraag na eerst WLZ check op site WLZ te doen.</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Ook daar is een heel stappenplan en dat kan het beste doorlopen worden samen de een inmiddels wel noodzakelijke casemanager dementie. Als dat dan mogelijk is volgt er een uitgebreide aanvraag voor een toekenning van zorgzwaartepakket( ZZP)</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CIZ = centrum indicatiestelling zorg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999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ACEC5B-4D19-4C61-A338-B75F9FCC1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0" y="618545"/>
            <a:ext cx="5620910" cy="562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9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CD6DF7C-BCEB-4450-82CD-A515D06ACF6A}"/>
              </a:ext>
            </a:extLst>
          </p:cNvPr>
          <p:cNvSpPr txBox="1"/>
          <p:nvPr/>
        </p:nvSpPr>
        <p:spPr>
          <a:xfrm>
            <a:off x="1121134" y="906449"/>
            <a:ext cx="6567778" cy="3416320"/>
          </a:xfrm>
          <a:prstGeom prst="rect">
            <a:avLst/>
          </a:prstGeom>
          <a:noFill/>
        </p:spPr>
        <p:txBody>
          <a:bodyPr wrap="square" rtlCol="0">
            <a:spAutoFit/>
          </a:bodyPr>
          <a:lstStyle/>
          <a:p>
            <a:r>
              <a:rPr lang="nl-NL" dirty="0"/>
              <a:t>Noodzakelijke zorg </a:t>
            </a:r>
            <a:r>
              <a:rPr lang="nl-NL" dirty="0" err="1"/>
              <a:t>v.s.</a:t>
            </a:r>
            <a:r>
              <a:rPr lang="nl-NL" dirty="0"/>
              <a:t> wenselijke zorg</a:t>
            </a:r>
          </a:p>
          <a:p>
            <a:endParaRPr lang="nl-NL" dirty="0"/>
          </a:p>
          <a:p>
            <a:pPr marL="285750" indent="-285750">
              <a:buFontTx/>
              <a:buChar char="-"/>
            </a:pPr>
            <a:r>
              <a:rPr lang="nl-NL" dirty="0"/>
              <a:t>Verschillen in het benaderen van de noodzaak (iedereen zorgt zorgt voor overleg binnen de organisaties en de best haalbare optie)</a:t>
            </a:r>
          </a:p>
          <a:p>
            <a:pPr marL="285750" indent="-285750">
              <a:buFontTx/>
              <a:buChar char="-"/>
            </a:pPr>
            <a:r>
              <a:rPr lang="nl-NL" dirty="0"/>
              <a:t>Mogelijkheden in de afstemming van zorginzet (Thuiszorg of mantelzorg)</a:t>
            </a:r>
          </a:p>
          <a:p>
            <a:pPr marL="285750" indent="-285750">
              <a:buFontTx/>
              <a:buChar char="-"/>
            </a:pPr>
            <a:r>
              <a:rPr lang="nl-NL" dirty="0"/>
              <a:t>Belangen (Thuiszorg behartigt belangen in gehele werkgebied en niet alleen voor de persoonlijke client)</a:t>
            </a:r>
          </a:p>
          <a:p>
            <a:pPr marL="285750" indent="-285750">
              <a:buFontTx/>
              <a:buChar char="-"/>
            </a:pPr>
            <a:r>
              <a:rPr lang="nl-NL" dirty="0"/>
              <a:t>Keuze van de client staat centraal (Zelf organiseren van zorg is altijd een optie)</a:t>
            </a:r>
          </a:p>
          <a:p>
            <a:pPr marL="285750" indent="-285750">
              <a:buFontTx/>
              <a:buChar char="-"/>
            </a:pPr>
            <a:endParaRPr lang="nl-NL" dirty="0"/>
          </a:p>
        </p:txBody>
      </p:sp>
    </p:spTree>
    <p:extLst>
      <p:ext uri="{BB962C8B-B14F-4D97-AF65-F5344CB8AC3E}">
        <p14:creationId xmlns:p14="http://schemas.microsoft.com/office/powerpoint/2010/main" val="280836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510A053-4C5F-41A0-81EA-7F908BCDD7E2}"/>
              </a:ext>
            </a:extLst>
          </p:cNvPr>
          <p:cNvSpPr txBox="1"/>
          <p:nvPr/>
        </p:nvSpPr>
        <p:spPr>
          <a:xfrm>
            <a:off x="970060" y="1073426"/>
            <a:ext cx="6361043" cy="2308324"/>
          </a:xfrm>
          <a:prstGeom prst="rect">
            <a:avLst/>
          </a:prstGeom>
          <a:noFill/>
        </p:spPr>
        <p:txBody>
          <a:bodyPr wrap="square" rtlCol="0">
            <a:spAutoFit/>
          </a:bodyPr>
          <a:lstStyle/>
          <a:p>
            <a:r>
              <a:rPr lang="nl-NL" dirty="0"/>
              <a:t>Grenzen in de thuiszorg</a:t>
            </a:r>
          </a:p>
          <a:p>
            <a:endParaRPr lang="nl-NL" dirty="0"/>
          </a:p>
          <a:p>
            <a:pPr marL="285750" indent="-285750">
              <a:buFontTx/>
              <a:buChar char="-"/>
            </a:pPr>
            <a:r>
              <a:rPr lang="nl-NL" dirty="0"/>
              <a:t>Wat kan wel / niet</a:t>
            </a:r>
          </a:p>
          <a:p>
            <a:pPr marL="285750" indent="-285750">
              <a:buFontTx/>
              <a:buChar char="-"/>
            </a:pPr>
            <a:r>
              <a:rPr lang="nl-NL" dirty="0"/>
              <a:t>Wat is veilig en verantwoord in de thuissituatie voor client en medewerker.</a:t>
            </a:r>
          </a:p>
          <a:p>
            <a:pPr marL="285750" indent="-285750">
              <a:buFontTx/>
              <a:buChar char="-"/>
            </a:pPr>
            <a:r>
              <a:rPr lang="nl-NL" dirty="0"/>
              <a:t>Eigen regie/ netwerk</a:t>
            </a:r>
          </a:p>
          <a:p>
            <a:pPr marL="285750" indent="-285750">
              <a:buFontTx/>
              <a:buChar char="-"/>
            </a:pPr>
            <a:r>
              <a:rPr lang="nl-NL" dirty="0"/>
              <a:t>Welke zorg onder welke financieringsstroom</a:t>
            </a:r>
          </a:p>
          <a:p>
            <a:pPr marL="285750" indent="-285750">
              <a:buFontTx/>
              <a:buChar char="-"/>
            </a:pPr>
            <a:endParaRPr lang="nl-NL" dirty="0"/>
          </a:p>
        </p:txBody>
      </p:sp>
    </p:spTree>
    <p:extLst>
      <p:ext uri="{BB962C8B-B14F-4D97-AF65-F5344CB8AC3E}">
        <p14:creationId xmlns:p14="http://schemas.microsoft.com/office/powerpoint/2010/main" val="89661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a:extLst>
              <a:ext uri="{FF2B5EF4-FFF2-40B4-BE49-F238E27FC236}">
                <a16:creationId xmlns:a16="http://schemas.microsoft.com/office/drawing/2014/main" id="{8D6B805E-493E-4C95-A564-AF336C30672A}"/>
              </a:ext>
            </a:extLst>
          </p:cNvPr>
          <p:cNvPicPr>
            <a:picLocks noChangeAspect="1"/>
          </p:cNvPicPr>
          <p:nvPr/>
        </p:nvPicPr>
        <p:blipFill rotWithShape="1">
          <a:blip r:embed="rId2"/>
          <a:srcRect l="-6469" t="20944" r="-13625" b="19380"/>
          <a:stretch/>
        </p:blipFill>
        <p:spPr>
          <a:xfrm>
            <a:off x="163244" y="2246851"/>
            <a:ext cx="9581133" cy="2221781"/>
          </a:xfrm>
          <a:prstGeom prst="rect">
            <a:avLst/>
          </a:prstGeom>
        </p:spPr>
      </p:pic>
    </p:spTree>
    <p:extLst>
      <p:ext uri="{BB962C8B-B14F-4D97-AF65-F5344CB8AC3E}">
        <p14:creationId xmlns:p14="http://schemas.microsoft.com/office/powerpoint/2010/main" val="184031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a:extLst>
              <a:ext uri="{FF2B5EF4-FFF2-40B4-BE49-F238E27FC236}">
                <a16:creationId xmlns:a16="http://schemas.microsoft.com/office/drawing/2014/main" id="{F4D9D742-D429-48A0-9AA4-B40F1513C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6" y="1229170"/>
            <a:ext cx="3384376" cy="4399660"/>
          </a:xfrm>
          <a:prstGeom prst="rect">
            <a:avLst/>
          </a:prstGeom>
        </p:spPr>
      </p:pic>
      <p:pic>
        <p:nvPicPr>
          <p:cNvPr id="3" name="Tijdelijke aanduiding voor inhoud 3">
            <a:extLst>
              <a:ext uri="{FF2B5EF4-FFF2-40B4-BE49-F238E27FC236}">
                <a16:creationId xmlns:a16="http://schemas.microsoft.com/office/drawing/2014/main" id="{B4EAA95A-7376-433C-9202-88EE2152F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134" y="1229170"/>
            <a:ext cx="3153195" cy="4459238"/>
          </a:xfrm>
          <a:prstGeom prst="rect">
            <a:avLst/>
          </a:prstGeom>
        </p:spPr>
      </p:pic>
    </p:spTree>
    <p:extLst>
      <p:ext uri="{BB962C8B-B14F-4D97-AF65-F5344CB8AC3E}">
        <p14:creationId xmlns:p14="http://schemas.microsoft.com/office/powerpoint/2010/main" val="222008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0FE3E33-36A5-4A46-8F76-49B67E41104C}"/>
              </a:ext>
            </a:extLst>
          </p:cNvPr>
          <p:cNvSpPr txBox="1"/>
          <p:nvPr/>
        </p:nvSpPr>
        <p:spPr>
          <a:xfrm>
            <a:off x="1478943" y="3429000"/>
            <a:ext cx="5860111" cy="1200329"/>
          </a:xfrm>
          <a:prstGeom prst="rect">
            <a:avLst/>
          </a:prstGeom>
          <a:noFill/>
        </p:spPr>
        <p:txBody>
          <a:bodyPr wrap="square" rtlCol="0">
            <a:spAutoFit/>
          </a:bodyPr>
          <a:lstStyle/>
          <a:p>
            <a:r>
              <a:rPr lang="nl-NL" dirty="0">
                <a:hlinkClick r:id="rId2"/>
              </a:rPr>
              <a:t>www.iedereenzorgt.nl</a:t>
            </a:r>
            <a:endParaRPr lang="nl-NL" dirty="0"/>
          </a:p>
          <a:p>
            <a:endParaRPr lang="nl-NL" dirty="0"/>
          </a:p>
          <a:p>
            <a:r>
              <a:rPr lang="nl-NL" dirty="0">
                <a:hlinkClick r:id="rId3"/>
              </a:rPr>
              <a:t>www.iedereenzorgtindewijk.nl</a:t>
            </a:r>
            <a:endParaRPr lang="nl-NL" dirty="0"/>
          </a:p>
          <a:p>
            <a:endParaRPr lang="nl-NL" dirty="0"/>
          </a:p>
        </p:txBody>
      </p:sp>
      <p:pic>
        <p:nvPicPr>
          <p:cNvPr id="4" name="Afbeelding 3">
            <a:extLst>
              <a:ext uri="{FF2B5EF4-FFF2-40B4-BE49-F238E27FC236}">
                <a16:creationId xmlns:a16="http://schemas.microsoft.com/office/drawing/2014/main" id="{DC06C193-6F6E-4F69-91D2-847C355CF6B9}"/>
              </a:ext>
            </a:extLst>
          </p:cNvPr>
          <p:cNvPicPr>
            <a:picLocks noChangeAspect="1"/>
          </p:cNvPicPr>
          <p:nvPr/>
        </p:nvPicPr>
        <p:blipFill>
          <a:blip r:embed="rId4"/>
          <a:stretch>
            <a:fillRect/>
          </a:stretch>
        </p:blipFill>
        <p:spPr>
          <a:xfrm>
            <a:off x="2543235" y="1254318"/>
            <a:ext cx="5532681" cy="1401418"/>
          </a:xfrm>
          <a:prstGeom prst="rect">
            <a:avLst/>
          </a:prstGeom>
        </p:spPr>
      </p:pic>
    </p:spTree>
    <p:extLst>
      <p:ext uri="{BB962C8B-B14F-4D97-AF65-F5344CB8AC3E}">
        <p14:creationId xmlns:p14="http://schemas.microsoft.com/office/powerpoint/2010/main" val="40959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F8BC557-19C7-4219-87D7-883569051DE9}"/>
              </a:ext>
            </a:extLst>
          </p:cNvPr>
          <p:cNvPicPr>
            <a:picLocks noChangeAspect="1"/>
          </p:cNvPicPr>
          <p:nvPr/>
        </p:nvPicPr>
        <p:blipFill>
          <a:blip r:embed="rId2"/>
          <a:stretch>
            <a:fillRect/>
          </a:stretch>
        </p:blipFill>
        <p:spPr>
          <a:xfrm>
            <a:off x="349858" y="1942129"/>
            <a:ext cx="9303025" cy="3029417"/>
          </a:xfrm>
          <a:prstGeom prst="rect">
            <a:avLst/>
          </a:prstGeom>
        </p:spPr>
      </p:pic>
    </p:spTree>
    <p:extLst>
      <p:ext uri="{BB962C8B-B14F-4D97-AF65-F5344CB8AC3E}">
        <p14:creationId xmlns:p14="http://schemas.microsoft.com/office/powerpoint/2010/main" val="407997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0BF3067-7F56-4305-BA75-C0763D07461F}"/>
              </a:ext>
            </a:extLst>
          </p:cNvPr>
          <p:cNvPicPr>
            <a:picLocks noChangeAspect="1"/>
          </p:cNvPicPr>
          <p:nvPr/>
        </p:nvPicPr>
        <p:blipFill>
          <a:blip r:embed="rId2"/>
          <a:stretch>
            <a:fillRect/>
          </a:stretch>
        </p:blipFill>
        <p:spPr>
          <a:xfrm>
            <a:off x="1389165" y="697727"/>
            <a:ext cx="7726196" cy="5462546"/>
          </a:xfrm>
          <a:prstGeom prst="rect">
            <a:avLst/>
          </a:prstGeom>
        </p:spPr>
      </p:pic>
    </p:spTree>
    <p:extLst>
      <p:ext uri="{BB962C8B-B14F-4D97-AF65-F5344CB8AC3E}">
        <p14:creationId xmlns:p14="http://schemas.microsoft.com/office/powerpoint/2010/main" val="420211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4C735-3929-4588-300A-E540D4D0B66D}"/>
              </a:ext>
            </a:extLst>
          </p:cNvPr>
          <p:cNvSpPr>
            <a:spLocks noGrp="1"/>
          </p:cNvSpPr>
          <p:nvPr>
            <p:ph type="title"/>
          </p:nvPr>
        </p:nvSpPr>
        <p:spPr/>
        <p:txBody>
          <a:bodyPr/>
          <a:lstStyle/>
          <a:p>
            <a:r>
              <a:rPr lang="nl-NL" dirty="0">
                <a:solidFill>
                  <a:schemeClr val="tx1"/>
                </a:solidFill>
              </a:rPr>
              <a:t>Voorstellen en indeling van de avond</a:t>
            </a:r>
          </a:p>
        </p:txBody>
      </p:sp>
      <p:pic>
        <p:nvPicPr>
          <p:cNvPr id="5" name="Tijdelijke aanduiding voor inhoud 4">
            <a:extLst>
              <a:ext uri="{FF2B5EF4-FFF2-40B4-BE49-F238E27FC236}">
                <a16:creationId xmlns:a16="http://schemas.microsoft.com/office/drawing/2014/main" id="{3EB9E479-CCE7-2FBD-A500-04C7B37C071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98171" y="1922903"/>
            <a:ext cx="6198051" cy="4119122"/>
          </a:xfrm>
        </p:spPr>
      </p:pic>
    </p:spTree>
    <p:extLst>
      <p:ext uri="{BB962C8B-B14F-4D97-AF65-F5344CB8AC3E}">
        <p14:creationId xmlns:p14="http://schemas.microsoft.com/office/powerpoint/2010/main" val="382688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B5816-94DA-E375-7ABA-5BAFF4CC63F2}"/>
              </a:ext>
            </a:extLst>
          </p:cNvPr>
          <p:cNvSpPr>
            <a:spLocks noGrp="1"/>
          </p:cNvSpPr>
          <p:nvPr>
            <p:ph type="title"/>
          </p:nvPr>
        </p:nvSpPr>
        <p:spPr>
          <a:xfrm>
            <a:off x="687403" y="387178"/>
            <a:ext cx="8596668" cy="1320800"/>
          </a:xfrm>
        </p:spPr>
        <p:txBody>
          <a:bodyPr/>
          <a:lstStyle/>
          <a:p>
            <a:r>
              <a:rPr lang="nl-NL" dirty="0">
                <a:solidFill>
                  <a:schemeClr val="tx1"/>
                </a:solidFill>
              </a:rPr>
              <a:t>Inleiding</a:t>
            </a:r>
          </a:p>
        </p:txBody>
      </p:sp>
      <p:sp>
        <p:nvSpPr>
          <p:cNvPr id="3" name="Tijdelijke aanduiding voor inhoud 2">
            <a:extLst>
              <a:ext uri="{FF2B5EF4-FFF2-40B4-BE49-F238E27FC236}">
                <a16:creationId xmlns:a16="http://schemas.microsoft.com/office/drawing/2014/main" id="{7AAC0943-9952-E017-2E27-6CBE36CD5701}"/>
              </a:ext>
            </a:extLst>
          </p:cNvPr>
          <p:cNvSpPr>
            <a:spLocks noGrp="1"/>
          </p:cNvSpPr>
          <p:nvPr>
            <p:ph idx="1"/>
          </p:nvPr>
        </p:nvSpPr>
        <p:spPr>
          <a:xfrm>
            <a:off x="687403" y="1598140"/>
            <a:ext cx="8596668" cy="3580349"/>
          </a:xfrm>
        </p:spPr>
        <p:txBody>
          <a:bodyPr/>
          <a:lstStyle/>
          <a:p>
            <a:r>
              <a:rPr lang="nl-NL" dirty="0">
                <a:solidFill>
                  <a:schemeClr val="tx1"/>
                </a:solidFill>
              </a:rPr>
              <a:t>We willen gezond ( samen) ouder worden.</a:t>
            </a:r>
          </a:p>
          <a:p>
            <a:r>
              <a:rPr lang="nl-NL" dirty="0">
                <a:solidFill>
                  <a:schemeClr val="tx1"/>
                </a:solidFill>
              </a:rPr>
              <a:t>Wat als jij of je partner opeens een gezondheidsprobleem krijgt?</a:t>
            </a:r>
          </a:p>
          <a:p>
            <a:r>
              <a:rPr lang="nl-NL" dirty="0">
                <a:solidFill>
                  <a:schemeClr val="tx1"/>
                </a:solidFill>
              </a:rPr>
              <a:t>Of als een langer bestaande aandoening problemen geeft.</a:t>
            </a:r>
          </a:p>
          <a:p>
            <a:r>
              <a:rPr lang="nl-NL" dirty="0">
                <a:solidFill>
                  <a:schemeClr val="tx1"/>
                </a:solidFill>
              </a:rPr>
              <a:t>Hebben we daar al over nagedacht?</a:t>
            </a:r>
          </a:p>
          <a:p>
            <a:r>
              <a:rPr lang="nl-NL" dirty="0">
                <a:solidFill>
                  <a:schemeClr val="tx1"/>
                </a:solidFill>
              </a:rPr>
              <a:t>Welke aandoeningen zijn komen het meest voor</a:t>
            </a:r>
          </a:p>
          <a:p>
            <a:r>
              <a:rPr lang="nl-NL" dirty="0">
                <a:solidFill>
                  <a:schemeClr val="tx1"/>
                </a:solidFill>
              </a:rPr>
              <a:t>Zijn er behandelingen voor en willen we die?</a:t>
            </a:r>
          </a:p>
          <a:p>
            <a:r>
              <a:rPr lang="nl-NL" dirty="0">
                <a:solidFill>
                  <a:schemeClr val="tx1"/>
                </a:solidFill>
              </a:rPr>
              <a:t>Is er voldoende mantelzorg in ons netwerk?</a:t>
            </a:r>
          </a:p>
          <a:p>
            <a:r>
              <a:rPr lang="nl-NL" dirty="0">
                <a:solidFill>
                  <a:schemeClr val="tx1"/>
                </a:solidFill>
              </a:rPr>
              <a:t>Is er voldoende professionele zorg.</a:t>
            </a:r>
          </a:p>
          <a:p>
            <a:r>
              <a:rPr lang="nl-NL" dirty="0">
                <a:solidFill>
                  <a:schemeClr val="tx1"/>
                </a:solidFill>
              </a:rPr>
              <a:t>Uitleg over WMO en WLZ</a:t>
            </a:r>
          </a:p>
          <a:p>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58612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9246-A0B7-890A-B6B6-FF85F4178A75}"/>
              </a:ext>
            </a:extLst>
          </p:cNvPr>
          <p:cNvSpPr>
            <a:spLocks noGrp="1"/>
          </p:cNvSpPr>
          <p:nvPr>
            <p:ph type="title"/>
          </p:nvPr>
        </p:nvSpPr>
        <p:spPr/>
        <p:txBody>
          <a:bodyPr/>
          <a:lstStyle/>
          <a:p>
            <a:r>
              <a:rPr lang="nl-NL" dirty="0">
                <a:solidFill>
                  <a:schemeClr val="tx1"/>
                </a:solidFill>
              </a:rPr>
              <a:t>Meest voorkomende aandoeningen</a:t>
            </a:r>
          </a:p>
        </p:txBody>
      </p:sp>
      <p:sp>
        <p:nvSpPr>
          <p:cNvPr id="3" name="Tijdelijke aanduiding voor inhoud 2">
            <a:extLst>
              <a:ext uri="{FF2B5EF4-FFF2-40B4-BE49-F238E27FC236}">
                <a16:creationId xmlns:a16="http://schemas.microsoft.com/office/drawing/2014/main" id="{28AFC36F-4F21-D05D-2B2E-64B191681854}"/>
              </a:ext>
            </a:extLst>
          </p:cNvPr>
          <p:cNvSpPr>
            <a:spLocks noGrp="1"/>
          </p:cNvSpPr>
          <p:nvPr>
            <p:ph idx="1"/>
          </p:nvPr>
        </p:nvSpPr>
        <p:spPr>
          <a:xfrm>
            <a:off x="677334" y="2599128"/>
            <a:ext cx="8596668" cy="3101875"/>
          </a:xfrm>
        </p:spPr>
        <p:txBody>
          <a:bodyPr/>
          <a:lstStyle/>
          <a:p>
            <a:r>
              <a:rPr lang="nl-NL" dirty="0"/>
              <a:t>Hart- en vaatziekten </a:t>
            </a:r>
          </a:p>
          <a:p>
            <a:r>
              <a:rPr lang="nl-NL" dirty="0"/>
              <a:t>Beroerte en herseninfarct</a:t>
            </a:r>
          </a:p>
          <a:p>
            <a:r>
              <a:rPr lang="nl-NL" dirty="0"/>
              <a:t>Artrose en reumatoïde artritis</a:t>
            </a:r>
          </a:p>
          <a:p>
            <a:r>
              <a:rPr lang="nl-NL" dirty="0"/>
              <a:t>Alzheimer en dementie</a:t>
            </a:r>
          </a:p>
          <a:p>
            <a:r>
              <a:rPr lang="nl-NL" dirty="0"/>
              <a:t>Parkinson</a:t>
            </a:r>
          </a:p>
          <a:p>
            <a:r>
              <a:rPr lang="nl-NL" dirty="0"/>
              <a:t>Ongevallen</a:t>
            </a:r>
          </a:p>
          <a:p>
            <a:endParaRPr lang="nl-NL" dirty="0"/>
          </a:p>
          <a:p>
            <a:endParaRPr lang="nl-NL" dirty="0"/>
          </a:p>
        </p:txBody>
      </p:sp>
    </p:spTree>
    <p:extLst>
      <p:ext uri="{BB962C8B-B14F-4D97-AF65-F5344CB8AC3E}">
        <p14:creationId xmlns:p14="http://schemas.microsoft.com/office/powerpoint/2010/main" val="45981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34E76-BEC0-7C63-405E-F5750BEC076D}"/>
              </a:ext>
            </a:extLst>
          </p:cNvPr>
          <p:cNvSpPr>
            <a:spLocks noGrp="1"/>
          </p:cNvSpPr>
          <p:nvPr>
            <p:ph type="title"/>
          </p:nvPr>
        </p:nvSpPr>
        <p:spPr/>
        <p:txBody>
          <a:bodyPr/>
          <a:lstStyle/>
          <a:p>
            <a:r>
              <a:rPr lang="nl-NL" dirty="0">
                <a:solidFill>
                  <a:schemeClr val="tx1"/>
                </a:solidFill>
              </a:rPr>
              <a:t>Gevolgen van deze aandoeningen</a:t>
            </a:r>
          </a:p>
        </p:txBody>
      </p:sp>
      <p:sp>
        <p:nvSpPr>
          <p:cNvPr id="3" name="Tijdelijke aanduiding voor inhoud 2">
            <a:extLst>
              <a:ext uri="{FF2B5EF4-FFF2-40B4-BE49-F238E27FC236}">
                <a16:creationId xmlns:a16="http://schemas.microsoft.com/office/drawing/2014/main" id="{00FC1411-9FF1-AFAA-3815-9B14A29D828E}"/>
              </a:ext>
            </a:extLst>
          </p:cNvPr>
          <p:cNvSpPr>
            <a:spLocks noGrp="1"/>
          </p:cNvSpPr>
          <p:nvPr>
            <p:ph idx="1"/>
          </p:nvPr>
        </p:nvSpPr>
        <p:spPr>
          <a:xfrm>
            <a:off x="677334" y="2160589"/>
            <a:ext cx="8596668" cy="3447109"/>
          </a:xfrm>
        </p:spPr>
        <p:txBody>
          <a:bodyPr/>
          <a:lstStyle/>
          <a:p>
            <a:r>
              <a:rPr lang="nl-NL" dirty="0">
                <a:solidFill>
                  <a:schemeClr val="tx1"/>
                </a:solidFill>
              </a:rPr>
              <a:t>Afhankelijk van anderen, vaak plotsklaps bij ongeval</a:t>
            </a:r>
          </a:p>
          <a:p>
            <a:r>
              <a:rPr lang="nl-NL" dirty="0">
                <a:solidFill>
                  <a:schemeClr val="tx1"/>
                </a:solidFill>
              </a:rPr>
              <a:t>Behandelingen noodzakelijk</a:t>
            </a:r>
          </a:p>
          <a:p>
            <a:r>
              <a:rPr lang="nl-NL" dirty="0">
                <a:solidFill>
                  <a:schemeClr val="tx1"/>
                </a:solidFill>
              </a:rPr>
              <a:t>Het niet meer kunnen deelnemen aan activiteiten</a:t>
            </a:r>
          </a:p>
          <a:p>
            <a:r>
              <a:rPr lang="nl-NL" dirty="0">
                <a:solidFill>
                  <a:schemeClr val="tx1"/>
                </a:solidFill>
              </a:rPr>
              <a:t>Conditie en vitaliteit nemen af</a:t>
            </a:r>
          </a:p>
          <a:p>
            <a:r>
              <a:rPr lang="nl-NL" dirty="0">
                <a:solidFill>
                  <a:schemeClr val="tx1"/>
                </a:solidFill>
              </a:rPr>
              <a:t>Vereenzaming, zeker bij alleenstaanden</a:t>
            </a:r>
          </a:p>
          <a:p>
            <a:r>
              <a:rPr lang="nl-NL" dirty="0">
                <a:solidFill>
                  <a:schemeClr val="tx1"/>
                </a:solidFill>
              </a:rPr>
              <a:t>Mentale veranderingen/ kwetsbaarheid</a:t>
            </a:r>
          </a:p>
          <a:p>
            <a:r>
              <a:rPr lang="nl-NL" dirty="0">
                <a:solidFill>
                  <a:schemeClr val="tx1"/>
                </a:solidFill>
              </a:rPr>
              <a:t>Woning mogelijk niet meer geschikt</a:t>
            </a:r>
          </a:p>
          <a:p>
            <a:r>
              <a:rPr lang="nl-NL" dirty="0">
                <a:solidFill>
                  <a:schemeClr val="tx1"/>
                </a:solidFill>
              </a:rPr>
              <a:t>Financiële zorgen</a:t>
            </a:r>
          </a:p>
          <a:p>
            <a:endParaRPr lang="nl-NL" dirty="0">
              <a:solidFill>
                <a:schemeClr val="tx1"/>
              </a:solidFill>
            </a:endParaRPr>
          </a:p>
        </p:txBody>
      </p:sp>
    </p:spTree>
    <p:extLst>
      <p:ext uri="{BB962C8B-B14F-4D97-AF65-F5344CB8AC3E}">
        <p14:creationId xmlns:p14="http://schemas.microsoft.com/office/powerpoint/2010/main" val="82077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A0772-2BAC-5839-D1EA-BE4B9EE69E20}"/>
              </a:ext>
            </a:extLst>
          </p:cNvPr>
          <p:cNvSpPr>
            <a:spLocks noGrp="1"/>
          </p:cNvSpPr>
          <p:nvPr>
            <p:ph type="title"/>
          </p:nvPr>
        </p:nvSpPr>
        <p:spPr/>
        <p:txBody>
          <a:bodyPr/>
          <a:lstStyle/>
          <a:p>
            <a:r>
              <a:rPr lang="nl-NL" dirty="0">
                <a:solidFill>
                  <a:schemeClr val="tx1"/>
                </a:solidFill>
              </a:rPr>
              <a:t>Enkele cijfers</a:t>
            </a:r>
          </a:p>
        </p:txBody>
      </p:sp>
      <p:sp>
        <p:nvSpPr>
          <p:cNvPr id="3" name="Tijdelijke aanduiding voor inhoud 2">
            <a:extLst>
              <a:ext uri="{FF2B5EF4-FFF2-40B4-BE49-F238E27FC236}">
                <a16:creationId xmlns:a16="http://schemas.microsoft.com/office/drawing/2014/main" id="{0992AB03-4FFC-6874-3CC7-45F57A71CCEA}"/>
              </a:ext>
            </a:extLst>
          </p:cNvPr>
          <p:cNvSpPr>
            <a:spLocks noGrp="1"/>
          </p:cNvSpPr>
          <p:nvPr>
            <p:ph idx="1"/>
          </p:nvPr>
        </p:nvSpPr>
        <p:spPr>
          <a:xfrm>
            <a:off x="513184" y="1591421"/>
            <a:ext cx="8760818" cy="4482808"/>
          </a:xfrm>
        </p:spPr>
        <p:txBody>
          <a:bodyPr/>
          <a:lstStyle/>
          <a:p>
            <a:r>
              <a:rPr lang="nl-NL" dirty="0"/>
              <a:t>96% 70+ wonen thuis</a:t>
            </a:r>
            <a:r>
              <a:rPr lang="nl-NL" dirty="0">
                <a:sym typeface="Wingdings" panose="05000000000000000000" pitchFamily="2" charset="2"/>
              </a:rPr>
              <a:t> waarvan helft niet </a:t>
            </a:r>
            <a:r>
              <a:rPr lang="nl-NL" dirty="0" err="1">
                <a:sym typeface="Wingdings" panose="05000000000000000000" pitchFamily="2" charset="2"/>
              </a:rPr>
              <a:t>seniorproof</a:t>
            </a:r>
            <a:endParaRPr lang="nl-NL" dirty="0"/>
          </a:p>
          <a:p>
            <a:r>
              <a:rPr lang="nl-NL" dirty="0"/>
              <a:t>4% in woonzorgcentra</a:t>
            </a:r>
          </a:p>
          <a:p>
            <a:r>
              <a:rPr lang="nl-NL" dirty="0"/>
              <a:t>Afname mantelzorgers van 30 pp 1980</a:t>
            </a:r>
            <a:r>
              <a:rPr lang="nl-NL" dirty="0">
                <a:sym typeface="Wingdings" panose="05000000000000000000" pitchFamily="2" charset="2"/>
              </a:rPr>
              <a:t> 3 pp 2040</a:t>
            </a:r>
          </a:p>
          <a:p>
            <a:r>
              <a:rPr lang="nl-NL" dirty="0">
                <a:sym typeface="Wingdings" panose="05000000000000000000" pitchFamily="2" charset="2"/>
              </a:rPr>
              <a:t>Tekort aan verpleeghuisbedden 135.000 (2019) 261.000 (2040)</a:t>
            </a:r>
          </a:p>
          <a:p>
            <a:r>
              <a:rPr lang="nl-NL" dirty="0">
                <a:sym typeface="Wingdings" panose="05000000000000000000" pitchFamily="2" charset="2"/>
              </a:rPr>
              <a:t>Tekort aan zorgprofessionals komt </a:t>
            </a:r>
          </a:p>
          <a:p>
            <a:r>
              <a:rPr lang="nl-NL" dirty="0">
                <a:sym typeface="Wingdings" panose="05000000000000000000" pitchFamily="2" charset="2"/>
              </a:rPr>
              <a:t>Toename 90+ van 117.000 (2015) 340.000 (2040)</a:t>
            </a:r>
          </a:p>
          <a:p>
            <a:r>
              <a:rPr lang="nl-NL" dirty="0">
                <a:sym typeface="Wingdings" panose="05000000000000000000" pitchFamily="2" charset="2"/>
              </a:rPr>
              <a:t>Dubbele vergrijzing geeft ook verdubbeling dementie</a:t>
            </a:r>
          </a:p>
          <a:p>
            <a:endParaRPr lang="nl-NL" dirty="0">
              <a:sym typeface="Wingdings" panose="05000000000000000000" pitchFamily="2" charset="2"/>
            </a:endParaRPr>
          </a:p>
          <a:p>
            <a:endParaRPr lang="nl-NL" dirty="0"/>
          </a:p>
        </p:txBody>
      </p:sp>
    </p:spTree>
    <p:extLst>
      <p:ext uri="{BB962C8B-B14F-4D97-AF65-F5344CB8AC3E}">
        <p14:creationId xmlns:p14="http://schemas.microsoft.com/office/powerpoint/2010/main" val="204004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F962A-5449-05CE-60AD-D90C5C8D2719}"/>
              </a:ext>
            </a:extLst>
          </p:cNvPr>
          <p:cNvSpPr>
            <a:spLocks noGrp="1"/>
          </p:cNvSpPr>
          <p:nvPr>
            <p:ph type="title"/>
          </p:nvPr>
        </p:nvSpPr>
        <p:spPr/>
        <p:txBody>
          <a:bodyPr/>
          <a:lstStyle/>
          <a:p>
            <a:r>
              <a:rPr lang="nl-NL" dirty="0">
                <a:solidFill>
                  <a:schemeClr val="tx1"/>
                </a:solidFill>
              </a:rPr>
              <a:t>Kwetsbare ouderen en effecten behandelingen IC en Reanimatie</a:t>
            </a:r>
          </a:p>
        </p:txBody>
      </p:sp>
      <p:sp>
        <p:nvSpPr>
          <p:cNvPr id="3" name="Tijdelijke aanduiding voor inhoud 2">
            <a:extLst>
              <a:ext uri="{FF2B5EF4-FFF2-40B4-BE49-F238E27FC236}">
                <a16:creationId xmlns:a16="http://schemas.microsoft.com/office/drawing/2014/main" id="{870268AB-6ADA-AB56-544B-1C373C241111}"/>
              </a:ext>
            </a:extLst>
          </p:cNvPr>
          <p:cNvSpPr>
            <a:spLocks noGrp="1"/>
          </p:cNvSpPr>
          <p:nvPr>
            <p:ph idx="1"/>
          </p:nvPr>
        </p:nvSpPr>
        <p:spPr/>
        <p:txBody>
          <a:bodyPr/>
          <a:lstStyle/>
          <a:p>
            <a:r>
              <a:rPr lang="nl-NL" dirty="0"/>
              <a:t>Effecten van </a:t>
            </a:r>
            <a:r>
              <a:rPr lang="nl-NL" b="1" dirty="0"/>
              <a:t>Intensive Care </a:t>
            </a:r>
            <a:r>
              <a:rPr lang="nl-NL" dirty="0"/>
              <a:t>en beademing</a:t>
            </a:r>
          </a:p>
          <a:p>
            <a:pPr marL="0" indent="0">
              <a:buNone/>
            </a:pPr>
            <a:r>
              <a:rPr lang="nl-NL" dirty="0"/>
              <a:t>3/10 heeft al zwakke spieren</a:t>
            </a:r>
            <a:r>
              <a:rPr lang="nl-NL" dirty="0">
                <a:sym typeface="Wingdings" panose="05000000000000000000" pitchFamily="2" charset="2"/>
              </a:rPr>
              <a:t> minder dan 7/10 kan nog alleen thuis wonen        1/10 van de vitale oudere kan dat niet meer.</a:t>
            </a:r>
          </a:p>
          <a:p>
            <a:pPr marL="0" indent="0">
              <a:buNone/>
            </a:pPr>
            <a:r>
              <a:rPr lang="nl-NL" dirty="0">
                <a:sym typeface="Wingdings" panose="05000000000000000000" pitchFamily="2" charset="2"/>
              </a:rPr>
              <a:t>Dus goed nadenken over reanimatie. Dan volgt ook opname IC.</a:t>
            </a:r>
          </a:p>
          <a:p>
            <a:r>
              <a:rPr lang="nl-NL" dirty="0">
                <a:sym typeface="Wingdings" panose="05000000000000000000" pitchFamily="2" charset="2"/>
              </a:rPr>
              <a:t>Mentale klachten 40% </a:t>
            </a:r>
          </a:p>
          <a:p>
            <a:r>
              <a:rPr lang="nl-NL" dirty="0">
                <a:sym typeface="Wingdings" panose="05000000000000000000" pitchFamily="2" charset="2"/>
              </a:rPr>
              <a:t>Emotionele klachten 40% </a:t>
            </a:r>
            <a:r>
              <a:rPr lang="nl-NL" dirty="0" err="1">
                <a:sym typeface="Wingdings" panose="05000000000000000000" pitchFamily="2" charset="2"/>
              </a:rPr>
              <a:t>mn</a:t>
            </a:r>
            <a:r>
              <a:rPr lang="nl-NL" dirty="0">
                <a:sym typeface="Wingdings" panose="05000000000000000000" pitchFamily="2" charset="2"/>
              </a:rPr>
              <a:t> depressies, 20 % PTSS   </a:t>
            </a:r>
          </a:p>
          <a:p>
            <a:r>
              <a:rPr lang="nl-NL" dirty="0">
                <a:sym typeface="Wingdings" panose="05000000000000000000" pitchFamily="2" charset="2"/>
              </a:rPr>
              <a:t>Lichamelijke klachten soms blijvend </a:t>
            </a:r>
          </a:p>
          <a:p>
            <a:r>
              <a:rPr lang="nl-NL" dirty="0">
                <a:sym typeface="Wingdings" panose="05000000000000000000" pitchFamily="2" charset="2"/>
              </a:rPr>
              <a:t>Kwaliteit van leven vermindert dus!                                               </a:t>
            </a:r>
          </a:p>
          <a:p>
            <a:pPr marL="0" indent="0">
              <a:buNone/>
            </a:pPr>
            <a:r>
              <a:rPr lang="nl-NL" dirty="0">
                <a:sym typeface="Wingdings" panose="05000000000000000000" pitchFamily="2" charset="2"/>
              </a:rPr>
              <a:t>        </a:t>
            </a:r>
            <a:endParaRPr lang="nl-NL" dirty="0"/>
          </a:p>
          <a:p>
            <a:pPr marL="0" indent="0">
              <a:buNone/>
            </a:pPr>
            <a:r>
              <a:rPr lang="nl-NL" dirty="0"/>
              <a:t>      </a:t>
            </a:r>
          </a:p>
        </p:txBody>
      </p:sp>
    </p:spTree>
    <p:extLst>
      <p:ext uri="{BB962C8B-B14F-4D97-AF65-F5344CB8AC3E}">
        <p14:creationId xmlns:p14="http://schemas.microsoft.com/office/powerpoint/2010/main" val="34854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E8853A-3700-D254-F543-5971CBDC7579}"/>
              </a:ext>
            </a:extLst>
          </p:cNvPr>
          <p:cNvSpPr>
            <a:spLocks noGrp="1"/>
          </p:cNvSpPr>
          <p:nvPr>
            <p:ph sz="half" idx="2"/>
          </p:nvPr>
        </p:nvSpPr>
        <p:spPr/>
        <p:txBody>
          <a:bodyPr/>
          <a:lstStyle/>
          <a:p>
            <a:r>
              <a:rPr lang="nl-NL" dirty="0"/>
              <a:t>Gezonde leefstijl en gezonde voeding</a:t>
            </a:r>
          </a:p>
          <a:p>
            <a:r>
              <a:rPr lang="nl-NL" dirty="0"/>
              <a:t>Regelmatige medische controles en vroege opsporing</a:t>
            </a:r>
          </a:p>
          <a:p>
            <a:r>
              <a:rPr lang="nl-NL" dirty="0"/>
              <a:t>Medicatie en therapieën</a:t>
            </a:r>
          </a:p>
          <a:p>
            <a:r>
              <a:rPr lang="nl-NL" dirty="0"/>
              <a:t>Ondersteuning door familie en zorgverleners</a:t>
            </a:r>
          </a:p>
        </p:txBody>
      </p:sp>
      <p:sp>
        <p:nvSpPr>
          <p:cNvPr id="5" name="Tijdelijke aanduiding voor tekst 4">
            <a:extLst>
              <a:ext uri="{FF2B5EF4-FFF2-40B4-BE49-F238E27FC236}">
                <a16:creationId xmlns:a16="http://schemas.microsoft.com/office/drawing/2014/main" id="{EB307AC5-F84A-99D7-316A-8144D2D2C7A9}"/>
              </a:ext>
            </a:extLst>
          </p:cNvPr>
          <p:cNvSpPr>
            <a:spLocks noGrp="1"/>
          </p:cNvSpPr>
          <p:nvPr>
            <p:ph type="body" sz="quarter" idx="3"/>
          </p:nvPr>
        </p:nvSpPr>
        <p:spPr>
          <a:xfrm>
            <a:off x="382555" y="195944"/>
            <a:ext cx="4705829" cy="1734456"/>
          </a:xfrm>
        </p:spPr>
        <p:txBody>
          <a:bodyPr/>
          <a:lstStyle/>
          <a:p>
            <a:r>
              <a:rPr lang="nl-NL" dirty="0"/>
              <a:t>Wat kunnen we zelf doen?</a:t>
            </a:r>
          </a:p>
          <a:p>
            <a:endParaRPr lang="nl-NL" dirty="0"/>
          </a:p>
          <a:p>
            <a:r>
              <a:rPr lang="nl-NL" dirty="0"/>
              <a:t>PREVENTIE!!</a:t>
            </a:r>
          </a:p>
        </p:txBody>
      </p:sp>
      <p:pic>
        <p:nvPicPr>
          <p:cNvPr id="15" name="Tijdelijke aanduiding voor inhoud 14">
            <a:extLst>
              <a:ext uri="{FF2B5EF4-FFF2-40B4-BE49-F238E27FC236}">
                <a16:creationId xmlns:a16="http://schemas.microsoft.com/office/drawing/2014/main" id="{9E6A3C1A-6360-1F48-8206-9CC81DD1397F}"/>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35893" y="1408922"/>
            <a:ext cx="4705829" cy="3918857"/>
          </a:xfrm>
        </p:spPr>
      </p:pic>
    </p:spTree>
    <p:extLst>
      <p:ext uri="{BB962C8B-B14F-4D97-AF65-F5344CB8AC3E}">
        <p14:creationId xmlns:p14="http://schemas.microsoft.com/office/powerpoint/2010/main" val="15164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67E481C4-AE59-4FEC-4EEB-9534C0E9C98C}"/>
              </a:ext>
            </a:extLst>
          </p:cNvPr>
          <p:cNvSpPr txBox="1"/>
          <p:nvPr/>
        </p:nvSpPr>
        <p:spPr>
          <a:xfrm>
            <a:off x="3051110" y="544220"/>
            <a:ext cx="6102220" cy="5844742"/>
          </a:xfrm>
          <a:prstGeom prst="rect">
            <a:avLst/>
          </a:prstGeom>
          <a:noFill/>
        </p:spPr>
        <p:txBody>
          <a:bodyPr wrap="square">
            <a:spAutoFit/>
          </a:bodyPr>
          <a:lstStyle/>
          <a:p>
            <a:pPr>
              <a:lnSpc>
                <a:spcPct val="107000"/>
              </a:lnSpc>
              <a:spcAft>
                <a:spcPts val="800"/>
              </a:spcAft>
            </a:pPr>
            <a:r>
              <a:rPr lang="nl-NL" sz="1600" b="1" kern="100" dirty="0">
                <a:effectLst/>
                <a:latin typeface="Calibri" panose="020F0502020204030204" pitchFamily="34" charset="0"/>
                <a:ea typeface="Calibri" panose="020F0502020204030204" pitchFamily="34" charset="0"/>
                <a:cs typeface="Times New Roman" panose="02020603050405020304" pitchFamily="18" charset="0"/>
              </a:rPr>
              <a:t>PLAN VAN AANPAK BIJ KWETSBARE OUDERE</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Wat gebeurt er allemaal wanneer een oudere langzaamaan de grip op het leven kwijt raakt en welke stappen en zorgprofessionals zijn er dan beschikbaar?</a:t>
            </a: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Huisarts en/ of praktijkondersteuner</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Dit is de persoon die het eerst in beeld komt en kan helpen om in de eerste plaats een diagnose te stellen. Meestal aan de hand van lichamelijk onderzoek, bloedonderzoek en soms aangevuld met geheugentest. De MMSE genaamd. Als de diagnose te ingewikkeld is of er is veel meer dan kan een </a:t>
            </a:r>
          </a:p>
          <a:p>
            <a:pPr marL="342900" lvl="0" indent="-342900">
              <a:lnSpc>
                <a:spcPct val="107000"/>
              </a:lnSpc>
              <a:spcAft>
                <a:spcPts val="800"/>
              </a:spcAft>
              <a:buFont typeface="Arial" panose="020B0604020202020204" pitchFamily="34" charset="0"/>
              <a:buChar char="•"/>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Klinisch geriater of specialist oudergeneeskunde</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Worden ingeschakeld. Hier wordt dan een zeer uitgebreid scala aan onderzoeken zowel lichamelijk , laboratorium of MRI scan verricht. Hieruit komt de mate van kwetsbaarheid en in zorgprofessionalland komt er een getal op de </a:t>
            </a:r>
            <a:r>
              <a:rPr lang="nl-NL" sz="1200" kern="100" dirty="0" err="1">
                <a:effectLst/>
                <a:latin typeface="Calibri" panose="020F0502020204030204" pitchFamily="34" charset="0"/>
                <a:ea typeface="Calibri" panose="020F0502020204030204" pitchFamily="34" charset="0"/>
                <a:cs typeface="Times New Roman" panose="02020603050405020304" pitchFamily="18" charset="0"/>
              </a:rPr>
              <a:t>frailty</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-index uit. Bv de Groningen FI of de Tilburg FI. Dan blijkt er ook meer nodig op het vlak van begeleiding voor de kwetsbare oudere. Dat kan van hulp in huishouding, administratief, hulp bij zoeken naar zinvolle en mogelijke dagbesteding. </a:t>
            </a:r>
          </a:p>
          <a:p>
            <a:pPr marL="342900" lvl="0" indent="-342900">
              <a:lnSpc>
                <a:spcPct val="107000"/>
              </a:lnSpc>
              <a:buFont typeface="Arial" panose="020B0604020202020204" pitchFamily="34" charset="0"/>
              <a:buChar char="•"/>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 Wijkverpleegkundige</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Casemanager dementie via thuiszorg of Netwerk Dementie Nederland ( regio Oss)</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Dagopvang in bv zorgboerderij of verpleeghuis.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Bij sommige personen, vooral jongere kan dit ook aan huis. Er is uitgebreide keuze en de casemanager weet hierin de weg. Soms is er enige drang nodig om cliënt mee te krijgen in busje.</a:t>
            </a:r>
          </a:p>
          <a:p>
            <a:pPr marL="342900" lvl="0" indent="-342900">
              <a:lnSpc>
                <a:spcPct val="107000"/>
              </a:lnSpc>
              <a:buFont typeface="Arial" panose="020B0604020202020204" pitchFamily="34" charset="0"/>
              <a:buChar char="•"/>
            </a:pP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Mantelzorg(ondersteuning)  </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200" b="1" i="1" kern="100" dirty="0">
                <a:effectLst/>
                <a:latin typeface="Calibri" panose="020F0502020204030204" pitchFamily="34" charset="0"/>
                <a:ea typeface="Calibri" panose="020F0502020204030204" pitchFamily="34" charset="0"/>
                <a:cs typeface="Times New Roman" panose="02020603050405020304" pitchFamily="18" charset="0"/>
              </a:rPr>
              <a:t>Gezonde voeding en voldoende vocht opname.</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7991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54</TotalTime>
  <Words>895</Words>
  <Application>Microsoft Office PowerPoint</Application>
  <PresentationFormat>Breedbeeld</PresentationFormat>
  <Paragraphs>102</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Trebuchet MS</vt:lpstr>
      <vt:lpstr>Wingdings</vt:lpstr>
      <vt:lpstr>Wingdings 3</vt:lpstr>
      <vt:lpstr>Facet</vt:lpstr>
      <vt:lpstr>THEMA-AVOND  ZORG OP MAAT     </vt:lpstr>
      <vt:lpstr>Voorstellen en indeling van de avond</vt:lpstr>
      <vt:lpstr>Inleiding</vt:lpstr>
      <vt:lpstr>Meest voorkomende aandoeningen</vt:lpstr>
      <vt:lpstr>Gevolgen van deze aandoeningen</vt:lpstr>
      <vt:lpstr>Enkele cijfers</vt:lpstr>
      <vt:lpstr>Kwetsbare ouderen en effecten behandelingen IC en Reanimatie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THEMA-AVOND  ZORG OP MAAT</dc:title>
  <dc:creator>Jan den Biggelaar</dc:creator>
  <cp:lastModifiedBy>Martin van Eert</cp:lastModifiedBy>
  <cp:revision>7</cp:revision>
  <dcterms:created xsi:type="dcterms:W3CDTF">2024-09-15T16:06:00Z</dcterms:created>
  <dcterms:modified xsi:type="dcterms:W3CDTF">2024-09-30T15:05:11Z</dcterms:modified>
</cp:coreProperties>
</file>